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6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46CD03-9EEB-5B9A-E8A4-906E85B4A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733709"/>
            <a:ext cx="8824456" cy="1373070"/>
          </a:xfrm>
        </p:spPr>
        <p:txBody>
          <a:bodyPr/>
          <a:lstStyle/>
          <a:p>
            <a:r>
              <a:rPr lang="fr-FR" sz="3200" b="1" dirty="0"/>
              <a:t>FOCUS RECOMMANDATIONS FFT</a:t>
            </a:r>
            <a:br>
              <a:rPr lang="fr-FR" sz="3200" b="1" dirty="0"/>
            </a:br>
            <a:r>
              <a:rPr lang="fr-FR" sz="3200" b="1" dirty="0"/>
              <a:t/>
            </a:r>
            <a:br>
              <a:rPr lang="fr-FR" sz="3200" b="1" dirty="0"/>
            </a:br>
            <a:r>
              <a:rPr lang="fr-FR" sz="3200" b="1" dirty="0"/>
              <a:t>calcium et Vitamine D</a:t>
            </a:r>
            <a:endParaRPr lang="fr-FR" sz="2000" b="1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7A391E6-22FB-612D-1F1B-D04433C140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i="1" dirty="0"/>
              <a:t>Dr Christian PASCARETTI </a:t>
            </a:r>
          </a:p>
          <a:p>
            <a:r>
              <a:rPr lang="fr-FR" b="1" i="1" dirty="0"/>
              <a:t>Dr Jean-Jacques CROGNIER</a:t>
            </a:r>
          </a:p>
          <a:p>
            <a:r>
              <a:rPr lang="fr-FR" b="1" i="1" dirty="0"/>
              <a:t>Dr </a:t>
            </a:r>
            <a:r>
              <a:rPr lang="fr-FR" b="1" i="1" dirty="0" err="1"/>
              <a:t>Eric</a:t>
            </a:r>
            <a:r>
              <a:rPr lang="fr-FR" b="1" i="1" dirty="0"/>
              <a:t> VANDENDAELE</a:t>
            </a:r>
          </a:p>
        </p:txBody>
      </p:sp>
    </p:spTree>
    <p:extLst>
      <p:ext uri="{BB962C8B-B14F-4D97-AF65-F5344CB8AC3E}">
        <p14:creationId xmlns:p14="http://schemas.microsoft.com/office/powerpoint/2010/main" val="1892974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2732B6-F99C-743E-DF94-E6F99EB78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CALCIUM (apports quotidiens reco mg/j)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5961A1-AAF1-BA7C-0A43-433F0B594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777912"/>
          </a:xfrm>
        </p:spPr>
        <p:txBody>
          <a:bodyPr>
            <a:normAutofit lnSpcReduction="10000"/>
          </a:bodyPr>
          <a:lstStyle/>
          <a:p>
            <a:r>
              <a:rPr lang="fr-FR" b="1" dirty="0"/>
              <a:t>4-10 ans						800		EFSA</a:t>
            </a:r>
          </a:p>
          <a:p>
            <a:r>
              <a:rPr lang="fr-FR" b="1" dirty="0"/>
              <a:t>11-17 ans						1150		EFSA</a:t>
            </a:r>
          </a:p>
          <a:p>
            <a:pPr marL="0" indent="0">
              <a:buNone/>
            </a:pPr>
            <a:endParaRPr lang="fr-FR" b="1" dirty="0"/>
          </a:p>
          <a:p>
            <a:r>
              <a:rPr lang="fr-FR" b="1" dirty="0"/>
              <a:t>Homme 18-70 ans				1000		IOF</a:t>
            </a:r>
          </a:p>
          <a:p>
            <a:r>
              <a:rPr lang="fr-FR" b="1" dirty="0"/>
              <a:t>Homme &gt; 70 ans					1200		IOF</a:t>
            </a:r>
          </a:p>
          <a:p>
            <a:pPr marL="0" indent="0">
              <a:buNone/>
            </a:pPr>
            <a:endParaRPr lang="fr-FR" b="1" dirty="0"/>
          </a:p>
          <a:p>
            <a:r>
              <a:rPr lang="fr-FR" b="1" dirty="0"/>
              <a:t>Femme 18-50 ans				1000		IOF</a:t>
            </a:r>
          </a:p>
          <a:p>
            <a:r>
              <a:rPr lang="fr-FR" b="1" dirty="0"/>
              <a:t>Grossesse 14-18 ans				1300		IOF</a:t>
            </a:r>
          </a:p>
          <a:p>
            <a:r>
              <a:rPr lang="fr-FR" b="1" dirty="0"/>
              <a:t>Grossesse &gt; 19 ans				1000		IOF</a:t>
            </a:r>
          </a:p>
          <a:p>
            <a:r>
              <a:rPr lang="fr-FR" b="1" dirty="0"/>
              <a:t>Femme ménopausée				1200		IOF												</a:t>
            </a:r>
          </a:p>
        </p:txBody>
      </p:sp>
    </p:spTree>
    <p:extLst>
      <p:ext uri="{BB962C8B-B14F-4D97-AF65-F5344CB8AC3E}">
        <p14:creationId xmlns:p14="http://schemas.microsoft.com/office/powerpoint/2010/main" val="2720148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01CFC1BB-C5B3-4479-9752-C53221627F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B5FB5AC-39B2-4094-B486-0FCD501D50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150CFE4-97B0-48C6-ACD6-9399CBA119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A3C6F7F0-46EA-4F8E-A112-1B517C2B5A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691A3CC-CDA1-4C3B-9150-FCFB5373D82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30A2E4A-4E1D-41B9-AA0B-34724A7D971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76" y="0"/>
            <a:ext cx="12192000" cy="6858001"/>
            <a:chOff x="-3176" y="0"/>
            <a:chExt cx="12192000" cy="6858001"/>
          </a:xfrm>
        </p:grpSpPr>
        <p:sp useBgFill="1">
          <p:nvSpPr>
            <p:cNvPr id="23" name="Rectangle 22">
              <a:extLst>
                <a:ext uri="{FF2B5EF4-FFF2-40B4-BE49-F238E27FC236}">
                  <a16:creationId xmlns:a16="http://schemas.microsoft.com/office/drawing/2014/main" id="{2F1C8607-2E83-4D84-B3BB-7D9A6161A3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88824" cy="6858001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15AE8AB0-75CD-4FBB-B35D-77407AE7A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1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176" y="0"/>
              <a:ext cx="12192000" cy="6858000"/>
            </a:xfrm>
            <a:prstGeom prst="rect">
              <a:avLst/>
            </a:prstGeom>
          </p:spPr>
        </p:pic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149874F5-DD96-463A-8A6B-232E65C3A8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4557357"/>
            <a:ext cx="8978671" cy="1660332"/>
          </a:xfrm>
          <a:prstGeom prst="rect">
            <a:avLst/>
          </a:prstGeom>
          <a:solidFill>
            <a:schemeClr val="bg1">
              <a:lumMod val="95000"/>
              <a:lumOff val="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62676F5-4ED6-B49B-F2CB-0CDFB3E39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908" y="4710483"/>
            <a:ext cx="8133478" cy="94024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2400" b="1" dirty="0"/>
              <a:t>3-4  </a:t>
            </a:r>
            <a:r>
              <a:rPr lang="en-US" sz="2400" b="1" dirty="0" err="1"/>
              <a:t>fois</a:t>
            </a:r>
            <a:r>
              <a:rPr lang="en-US" sz="2400" b="1" dirty="0"/>
              <a:t> par jour 200mg de calcium de 3 à 18 </a:t>
            </a:r>
            <a:r>
              <a:rPr lang="en-US" sz="2400" b="1" dirty="0" err="1"/>
              <a:t>ans</a:t>
            </a:r>
            <a:endParaRPr lang="en-US" sz="2400" b="1" dirty="0"/>
          </a:p>
        </p:txBody>
      </p:sp>
      <p:pic>
        <p:nvPicPr>
          <p:cNvPr id="7" name="Image 6" descr="Une image contenant texte, diagramme, capture d’écran, conception&#10;&#10;Description générée automatiquement">
            <a:extLst>
              <a:ext uri="{FF2B5EF4-FFF2-40B4-BE49-F238E27FC236}">
                <a16:creationId xmlns:a16="http://schemas.microsoft.com/office/drawing/2014/main" id="{592DA120-D5ED-4D16-054B-7D8239BF2E8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22506" b="20250"/>
          <a:stretch/>
        </p:blipFill>
        <p:spPr>
          <a:xfrm>
            <a:off x="634277" y="371928"/>
            <a:ext cx="10917644" cy="3877291"/>
          </a:xfrm>
          <a:prstGeom prst="rect">
            <a:avLst/>
          </a:prstGeom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DD5B5202-786F-43FD-ADAD-FD113DFBFA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22301" y="4557357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7D48E48-6BD6-4E10-B72C-8284B9A123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86" y="6210130"/>
            <a:ext cx="8968085" cy="275942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B048786-CC85-4387-9F6F-160EBBACBA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22301" y="6210130"/>
            <a:ext cx="3080285" cy="275942"/>
          </a:xfrm>
          <a:prstGeom prst="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3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200541-A7BD-5E01-911E-C8EB65A10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VITAMINE D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4F2384-AE73-E20A-EE8F-E1E1AABE1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Participe à la régulation du métabolisme du calcium et du phosphore</a:t>
            </a:r>
          </a:p>
          <a:p>
            <a:r>
              <a:rPr lang="fr-FR" b="1" dirty="0"/>
              <a:t>Favorise minéralisation du tissu osseux, du cartilage et des dents pendant et après la croissance</a:t>
            </a:r>
          </a:p>
          <a:p>
            <a:r>
              <a:rPr lang="fr-FR" b="1" dirty="0"/>
              <a:t>Prévient rachitisme et ostéomalacie</a:t>
            </a:r>
          </a:p>
          <a:p>
            <a:r>
              <a:rPr lang="fr-FR" b="1" dirty="0"/>
              <a:t>Réduit le risque de fractures non vertébrales &gt; 65 ans</a:t>
            </a:r>
          </a:p>
          <a:p>
            <a:r>
              <a:rPr lang="fr-FR" b="1" dirty="0"/>
              <a:t>Réduit les chutes &gt; 70 ans (Taux &gt; 30ng/ml)</a:t>
            </a:r>
          </a:p>
          <a:p>
            <a:r>
              <a:rPr lang="fr-FR" b="1" dirty="0"/>
              <a:t>Hormone +++</a:t>
            </a:r>
          </a:p>
        </p:txBody>
      </p:sp>
    </p:spTree>
    <p:extLst>
      <p:ext uri="{BB962C8B-B14F-4D97-AF65-F5344CB8AC3E}">
        <p14:creationId xmlns:p14="http://schemas.microsoft.com/office/powerpoint/2010/main" val="3339917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5795A5-BE64-C8F8-0B33-3A1156C32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VITAMINE D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CDE971-34A0-1830-C8D2-A4BCA96D5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80000 à 100000 unités de vitamine D3 2 fois par an en novembre et mars jusqu’à 18 ans</a:t>
            </a:r>
          </a:p>
          <a:p>
            <a:pPr marL="0" indent="0">
              <a:buNone/>
            </a:pPr>
            <a:endParaRPr lang="fr-FR" b="1" dirty="0"/>
          </a:p>
          <a:p>
            <a:r>
              <a:rPr lang="fr-FR" b="1" dirty="0"/>
              <a:t>Pas de supplémentation systématique pour les adultes en bonne santé de moins de 70 ans, mais recommandations de supplémentation pour femmes enceintes, femmes ménopausées, diabétiques et plus de 70 ans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7847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9">
            <a:extLst>
              <a:ext uri="{FF2B5EF4-FFF2-40B4-BE49-F238E27FC236}">
                <a16:creationId xmlns:a16="http://schemas.microsoft.com/office/drawing/2014/main" id="{5321D838-2C7E-4177-9DD3-DAC78324A2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2" name="Picture 11">
            <a:extLst>
              <a:ext uri="{FF2B5EF4-FFF2-40B4-BE49-F238E27FC236}">
                <a16:creationId xmlns:a16="http://schemas.microsoft.com/office/drawing/2014/main" id="{0146E45C-1450-4186-B501-74F221F897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33" name="Picture 13">
            <a:extLst>
              <a:ext uri="{FF2B5EF4-FFF2-40B4-BE49-F238E27FC236}">
                <a16:creationId xmlns:a16="http://schemas.microsoft.com/office/drawing/2014/main" id="{EEDDA48B-BC04-4915-ADA3-A1A9522EB0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78C9D07A-5A22-4E55-B18A-47CF07E508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D71E629-0739-4A59-972B-A9E9A4500E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pic>
        <p:nvPicPr>
          <p:cNvPr id="36" name="Picture 19">
            <a:extLst>
              <a:ext uri="{FF2B5EF4-FFF2-40B4-BE49-F238E27FC236}">
                <a16:creationId xmlns:a16="http://schemas.microsoft.com/office/drawing/2014/main" id="{AF9C2BBD-AAF7-4C85-9BE4-E4C2F52353F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78925"/>
              </a:gs>
              <a:gs pos="50000">
                <a:srgbClr val="D54209"/>
              </a:gs>
              <a:gs pos="100000">
                <a:srgbClr val="8D0000"/>
              </a:gs>
            </a:gsLst>
            <a:lin ang="2520000" scaled="0"/>
          </a:gradFill>
        </p:spPr>
      </p:pic>
      <p:pic>
        <p:nvPicPr>
          <p:cNvPr id="37" name="Picture 21">
            <a:extLst>
              <a:ext uri="{FF2B5EF4-FFF2-40B4-BE49-F238E27FC236}">
                <a16:creationId xmlns:a16="http://schemas.microsoft.com/office/drawing/2014/main" id="{AEEF8B78-E487-4E1A-8945-35B4041B02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B9B4F0B3-5A15-4AAD-B054-8BA9209872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25">
            <a:extLst>
              <a:ext uri="{FF2B5EF4-FFF2-40B4-BE49-F238E27FC236}">
                <a16:creationId xmlns:a16="http://schemas.microsoft.com/office/drawing/2014/main" id="{CCA43FE3-BC3A-4163-B2D9-721AA0F6F4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488AAD42-9F71-4F14-AE1E-C05DCFC606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27178DE-DC12-6E30-C351-E6F8860FF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22" y="2063262"/>
            <a:ext cx="3739278" cy="26611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400" b="1">
                <a:solidFill>
                  <a:srgbClr val="FFFFFF"/>
                </a:solidFill>
              </a:rPr>
              <a:t>VITAMINE 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1B962C9-BE53-4915-9C0C-B53DCD378D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76090" y="642795"/>
            <a:ext cx="6272654" cy="557512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st="63500" dir="5040000" algn="t" rotWithShape="0">
              <a:prstClr val="black">
                <a:alpha val="4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 descr="Une image contenant texte, capture d’écran, Police, diagramme&#10;&#10;Description générée automatiquement">
            <a:extLst>
              <a:ext uri="{FF2B5EF4-FFF2-40B4-BE49-F238E27FC236}">
                <a16:creationId xmlns:a16="http://schemas.microsoft.com/office/drawing/2014/main" id="{5864B3D7-F0DE-C3E1-2900-D0341F4E3A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53233" y="1228683"/>
            <a:ext cx="6181891" cy="46080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400968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6D5D38-E139-E1B4-9ECE-4E45CE4B1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REFERENCES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D7B2C2-EFE1-A801-1BBD-3EC3A437D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Recommandations 2022 SFP – EFSA apports en calcium</a:t>
            </a:r>
          </a:p>
          <a:p>
            <a:r>
              <a:rPr lang="fr-FR" b="1" dirty="0"/>
              <a:t>Santé Publique France alimentation des enfants de 4 à 11 ans/ mise à jour 10.09.2024</a:t>
            </a:r>
          </a:p>
          <a:p>
            <a:r>
              <a:rPr lang="fr-FR" b="1" dirty="0"/>
              <a:t>Questionnaire apports calciques GRIO</a:t>
            </a:r>
          </a:p>
          <a:p>
            <a:r>
              <a:rPr lang="fr-FR" b="1" dirty="0"/>
              <a:t>Auto-questionnaire calcique de FARDELLONE</a:t>
            </a:r>
          </a:p>
          <a:p>
            <a:r>
              <a:rPr lang="fr-FR" b="1" dirty="0"/>
              <a:t>Recommandations 2022 SFP supplémentation en vitamine D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593653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126</TotalTime>
  <Words>184</Words>
  <Application>Microsoft Office PowerPoint</Application>
  <PresentationFormat>Grand écran</PresentationFormat>
  <Paragraphs>35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Berlin</vt:lpstr>
      <vt:lpstr>FOCUS RECOMMANDATIONS FFT  calcium et Vitamine D</vt:lpstr>
      <vt:lpstr>CALCIUM (apports quotidiens reco mg/j)</vt:lpstr>
      <vt:lpstr>3-4  fois par jour 200mg de calcium de 3 à 18 ans</vt:lpstr>
      <vt:lpstr>VITAMINE D</vt:lpstr>
      <vt:lpstr>VITAMINE D</vt:lpstr>
      <vt:lpstr>VITAMINE D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 RECOMMANDATIONS FFT  calcium et Vitamine D</dc:title>
  <dc:creator>Christian Pascaretti</dc:creator>
  <cp:lastModifiedBy>Jean-Jacques Crognier</cp:lastModifiedBy>
  <cp:revision>7</cp:revision>
  <dcterms:created xsi:type="dcterms:W3CDTF">2024-10-27T10:22:24Z</dcterms:created>
  <dcterms:modified xsi:type="dcterms:W3CDTF">2024-12-10T07:20:06Z</dcterms:modified>
</cp:coreProperties>
</file>